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11" r:id="rId3"/>
    <p:sldId id="257" r:id="rId4"/>
    <p:sldId id="298" r:id="rId5"/>
    <p:sldId id="260" r:id="rId6"/>
    <p:sldId id="268" r:id="rId7"/>
    <p:sldId id="264" r:id="rId8"/>
    <p:sldId id="302" r:id="rId9"/>
    <p:sldId id="309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5A6"/>
    <a:srgbClr val="E0DDEF"/>
    <a:srgbClr val="FBD1DB"/>
    <a:srgbClr val="E4E2EA"/>
    <a:srgbClr val="CCC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0" autoAdjust="0"/>
    <p:restoredTop sz="94599" autoAdjust="0"/>
  </p:normalViewPr>
  <p:slideViewPr>
    <p:cSldViewPr>
      <p:cViewPr>
        <p:scale>
          <a:sx n="60" d="100"/>
          <a:sy n="60" d="100"/>
        </p:scale>
        <p:origin x="-3450" y="-12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b="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:\BMS\BioMedical-Powerpoint-Material\BioMedical-Powerpoint-Template.jp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-26988"/>
            <a:ext cx="9179983" cy="6884988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B3F4-5F58-44E2-AF7F-B161EC897A20}" type="datetimeFigureOut">
              <a:rPr lang="en-US" smtClean="0"/>
              <a:pPr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79F0-F557-49BB-88F2-170121DA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"/>
  <p:txStyles>
    <p:titleStyle>
      <a:lvl1pPr algn="r" defTabSz="914400" rtl="0" eaLnBrk="1" latinLnBrk="0" hangingPunct="1">
        <a:spcBef>
          <a:spcPct val="0"/>
        </a:spcBef>
        <a:buNone/>
        <a:defRPr sz="3600" b="1" kern="1200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snee\Desktop\BMS---September-19-2013-55_6_7_8_9_fused-Large-sRG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1981200"/>
            <a:ext cx="8547345" cy="45186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0" y="426809"/>
            <a:ext cx="4800600" cy="147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snee\Desktop\Untitled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050"/>
            <a:ext cx="9163050" cy="6877050"/>
          </a:xfrm>
          <a:prstGeom prst="rect">
            <a:avLst/>
          </a:prstGeom>
          <a:noFill/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914400"/>
          </a:xfrm>
        </p:spPr>
        <p:txBody>
          <a:bodyPr>
            <a:no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ARE:  </a:t>
            </a:r>
            <a:br>
              <a:rPr 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Hyperbaric Oxygen Chambers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ABOUT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1969</a:t>
            </a:r>
          </a:p>
          <a:p>
            <a:r>
              <a:rPr lang="en-US" dirty="0" smtClean="0"/>
              <a:t>Based in Southampton, PA</a:t>
            </a:r>
          </a:p>
          <a:p>
            <a:r>
              <a:rPr lang="en-US" dirty="0" smtClean="0"/>
              <a:t>Approximately 300 employees worldwide</a:t>
            </a:r>
          </a:p>
          <a:p>
            <a:r>
              <a:rPr lang="en-US" dirty="0" smtClean="0"/>
              <a:t>Public company, OTC traded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295400"/>
            <a:ext cx="9448800" cy="204671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FIRST to produce clinical monoplace hyperbaric chambers with: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Computer based automatic operations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SMOOTH RIDE™  technology for compression &amp; decompression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Patented gurney garage for optimized space usage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700 lb patient capability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csnee\Desktop\BMS---September-19-2013-25_6_7_8_9_fused-2-Large-sRG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3200399"/>
            <a:ext cx="6400800" cy="321462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444686"/>
            <a:ext cx="3505200" cy="107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 descr="C:\Users\csnee\Desktop\Bara-press-Touched-up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60742" y="2209800"/>
            <a:ext cx="5102258" cy="42228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04800" y="844689"/>
            <a:ext cx="44196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Independent 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Control Systems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Fourth generation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Windows based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Time proven software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Semi-automatic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override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Reusable, precise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treatment protocols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Backup manual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pneumatic control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capable of running </a:t>
            </a:r>
            <a:br>
              <a:rPr lang="en-US" sz="2400" dirty="0" smtClean="0"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latin typeface="Arial" pitchFamily="34" charset="0"/>
                <a:cs typeface="Arial" pitchFamily="34" charset="0"/>
              </a:rPr>
              <a:t>  full treatment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43400" y="1828800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000" b="1" dirty="0"/>
              <a:t>O.S.C.A.R.</a:t>
            </a:r>
            <a:r>
              <a:rPr lang="en-US" sz="2000" b="1" baseline="30000" dirty="0"/>
              <a:t>TM </a:t>
            </a:r>
            <a:endParaRPr lang="en-US" sz="2000" b="1" baseline="30000" dirty="0" smtClean="0"/>
          </a:p>
          <a:p>
            <a:pPr algn="ctr"/>
            <a:r>
              <a:rPr lang="en-US" sz="2000" b="1" dirty="0" smtClean="0"/>
              <a:t>Control </a:t>
            </a:r>
            <a:r>
              <a:rPr lang="en-US" sz="2000" b="1" dirty="0"/>
              <a:t>and </a:t>
            </a:r>
            <a:r>
              <a:rPr lang="en-US" sz="2000" b="1" dirty="0" smtClean="0"/>
              <a:t>Recordkeeping</a:t>
            </a:r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Manage treatment protocols and  </a:t>
            </a:r>
          </a:p>
          <a:p>
            <a:r>
              <a:rPr lang="en-US" sz="2000" dirty="0" smtClean="0"/>
              <a:t>    maintain </a:t>
            </a:r>
            <a:r>
              <a:rPr lang="en-US" sz="2000" dirty="0"/>
              <a:t>electronic </a:t>
            </a:r>
            <a:r>
              <a:rPr lang="en-US" sz="2000" dirty="0" smtClean="0"/>
              <a:t>records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Comprehensive </a:t>
            </a:r>
            <a:r>
              <a:rPr lang="en-US" sz="2000" dirty="0"/>
              <a:t>and unassailable </a:t>
            </a:r>
            <a:r>
              <a:rPr lang="en-US" sz="2000" dirty="0" smtClean="0"/>
              <a:t>  </a:t>
            </a:r>
          </a:p>
          <a:p>
            <a:r>
              <a:rPr lang="en-US" sz="2000" dirty="0" smtClean="0"/>
              <a:t>    documentation </a:t>
            </a:r>
            <a:r>
              <a:rPr lang="en-US" sz="2000" dirty="0"/>
              <a:t>of the </a:t>
            </a:r>
            <a:r>
              <a:rPr lang="en-US" sz="2000" dirty="0" smtClean="0"/>
              <a:t>procedure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Focus </a:t>
            </a:r>
            <a:r>
              <a:rPr lang="en-US" sz="2000" dirty="0"/>
              <a:t>attention on patient care and 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    management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Improve effectiveness </a:t>
            </a:r>
            <a:r>
              <a:rPr lang="en-US" sz="2000" dirty="0"/>
              <a:t>and </a:t>
            </a:r>
            <a:r>
              <a:rPr lang="en-US" sz="2000" dirty="0" smtClean="0"/>
              <a:t>efficiency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Hard copy printout of treatment record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1" y="1371600"/>
            <a:ext cx="4419600" cy="117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38600" y="1371600"/>
            <a:ext cx="4572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2000" b="1" dirty="0" smtClean="0"/>
              <a:t>SMOOTH RIDE™</a:t>
            </a:r>
          </a:p>
          <a:p>
            <a:pPr algn="ctr"/>
            <a:r>
              <a:rPr lang="en-US" sz="2000" b="1" dirty="0" smtClean="0"/>
              <a:t>Revolutionary pressure-change technology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Patient friendly pressurization </a:t>
            </a:r>
          </a:p>
          <a:p>
            <a:r>
              <a:rPr lang="en-US" sz="2000" dirty="0" smtClean="0"/>
              <a:t>    alternative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Significantly reduce the incidence of </a:t>
            </a:r>
          </a:p>
          <a:p>
            <a:r>
              <a:rPr lang="en-US" sz="2000" dirty="0" smtClean="0"/>
              <a:t>    middle ear barotrauma during  </a:t>
            </a:r>
          </a:p>
          <a:p>
            <a:r>
              <a:rPr lang="en-US" sz="2000" dirty="0" smtClean="0"/>
              <a:t>    compression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More effectively manage patients with   </a:t>
            </a:r>
          </a:p>
          <a:p>
            <a:r>
              <a:rPr lang="en-US" sz="2000" dirty="0" smtClean="0"/>
              <a:t>    COPD during decompression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Significant </a:t>
            </a:r>
            <a:r>
              <a:rPr lang="en-US" sz="2000" dirty="0"/>
              <a:t>reduction of patient </a:t>
            </a:r>
            <a:r>
              <a:rPr lang="en-US" sz="2000" dirty="0" smtClean="0"/>
              <a:t>rejection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Improved </a:t>
            </a:r>
            <a:r>
              <a:rPr lang="en-US" sz="2000" dirty="0"/>
              <a:t>operational </a:t>
            </a:r>
            <a:r>
              <a:rPr lang="en-US" sz="2000" dirty="0" smtClean="0"/>
              <a:t>timelines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897" y="2202800"/>
            <a:ext cx="3367903" cy="2521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0" y="1447800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sz="2400" b="1" dirty="0" smtClean="0"/>
              <a:t>Patient Placement </a:t>
            </a:r>
          </a:p>
          <a:p>
            <a:pPr algn="ctr"/>
            <a:r>
              <a:rPr lang="en-US" sz="2200" b="1" dirty="0" smtClean="0"/>
              <a:t>Greater patient volume </a:t>
            </a:r>
            <a:r>
              <a:rPr lang="en-US" sz="2200" b="1" dirty="0"/>
              <a:t>in </a:t>
            </a:r>
            <a:r>
              <a:rPr lang="en-US" sz="2200" b="1" dirty="0" smtClean="0"/>
              <a:t>relation </a:t>
            </a:r>
            <a:r>
              <a:rPr lang="en-US" sz="2200" b="1" dirty="0"/>
              <a:t>to c</a:t>
            </a:r>
            <a:r>
              <a:rPr lang="en-US" sz="2200" b="1" dirty="0" smtClean="0"/>
              <a:t>ylinder diameter</a:t>
            </a:r>
            <a:r>
              <a:rPr lang="en-US" sz="2400" b="1" dirty="0" smtClean="0"/>
              <a:t> 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Scoop litter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Optimized rail placement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Greater patient room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Accommodates over the 95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   percentile of population</a:t>
            </a:r>
          </a:p>
        </p:txBody>
      </p:sp>
      <p:pic>
        <p:nvPicPr>
          <p:cNvPr id="5" name="Picture 1" descr="C:\Users\rbelter\AppData\Local\Microsoft\Windows\Temporary Internet Files\Content.Outlook\VR5F2WTI\DSCF2322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477" y="2362200"/>
            <a:ext cx="3246923" cy="2438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3800" y="1371600"/>
            <a:ext cx="495300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200" b="1" dirty="0" smtClean="0"/>
              <a:t>Patient communications 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200" dirty="0" smtClean="0"/>
              <a:t>Two internal speakers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/>
              <a:t>  Speaker for patient audio pickup or 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    alternative boom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/>
              <a:t>  Boosted microphone for enhanced    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    communications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dirty="0" smtClean="0"/>
              <a:t>  Entertainment audio input silenced                 when operator communicates with      patient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200" smtClean="0"/>
              <a:t>External </a:t>
            </a:r>
            <a:r>
              <a:rPr lang="en-US" sz="2200" dirty="0" smtClean="0"/>
              <a:t>handset for privacy</a:t>
            </a:r>
          </a:p>
        </p:txBody>
      </p:sp>
      <p:pic>
        <p:nvPicPr>
          <p:cNvPr id="3074" name="Picture 2" descr="C:\Users\csnee\Desktop\Untitled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3333751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TRAINING AND EDUCATION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090" y="2133600"/>
            <a:ext cx="6059419" cy="1422400"/>
          </a:xfrm>
          <a:prstGeom prst="rect">
            <a:avLst/>
          </a:prstGeom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234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ABOUT ETC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TRAINING AND EDUCATION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rbelter</dc:creator>
  <cp:lastModifiedBy>thalczak</cp:lastModifiedBy>
  <cp:revision>196</cp:revision>
  <dcterms:created xsi:type="dcterms:W3CDTF">2011-08-10T17:54:06Z</dcterms:created>
  <dcterms:modified xsi:type="dcterms:W3CDTF">2017-05-15T18:21:19Z</dcterms:modified>
</cp:coreProperties>
</file>